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7" r:id="rId2"/>
    <p:sldId id="345" r:id="rId3"/>
    <p:sldId id="346" r:id="rId4"/>
    <p:sldId id="344" r:id="rId5"/>
    <p:sldId id="347" r:id="rId6"/>
    <p:sldId id="350" r:id="rId7"/>
    <p:sldId id="351" r:id="rId8"/>
    <p:sldId id="349" r:id="rId9"/>
    <p:sldId id="348" r:id="rId10"/>
    <p:sldId id="353" r:id="rId11"/>
    <p:sldId id="352" r:id="rId1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FF3399"/>
    <a:srgbClr val="FFFFFF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624E0C8D-5EA0-4913-9843-D2AAE6FBE48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19811" name="Freeform 3">
              <a:extLst>
                <a:ext uri="{FF2B5EF4-FFF2-40B4-BE49-F238E27FC236}">
                  <a16:creationId xmlns:a16="http://schemas.microsoft.com/office/drawing/2014/main" id="{7F151AAC-686A-46C9-BB08-C6152AF9E91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12" name="Freeform 4">
              <a:extLst>
                <a:ext uri="{FF2B5EF4-FFF2-40B4-BE49-F238E27FC236}">
                  <a16:creationId xmlns:a16="http://schemas.microsoft.com/office/drawing/2014/main" id="{B3DB2678-C02A-49A0-8C16-973E667277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13" name="Freeform 5">
              <a:extLst>
                <a:ext uri="{FF2B5EF4-FFF2-40B4-BE49-F238E27FC236}">
                  <a16:creationId xmlns:a16="http://schemas.microsoft.com/office/drawing/2014/main" id="{6001AAF2-10AA-43BF-B678-09674FE0E4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9814" name="Group 6">
              <a:extLst>
                <a:ext uri="{FF2B5EF4-FFF2-40B4-BE49-F238E27FC236}">
                  <a16:creationId xmlns:a16="http://schemas.microsoft.com/office/drawing/2014/main" id="{8740F6DA-51B4-45F8-A9C4-B116C8A5C4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19815" name="Freeform 7">
                <a:extLst>
                  <a:ext uri="{FF2B5EF4-FFF2-40B4-BE49-F238E27FC236}">
                    <a16:creationId xmlns:a16="http://schemas.microsoft.com/office/drawing/2014/main" id="{AA4F8585-36AF-46B6-8143-0AF1E23B2D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16" name="Freeform 8">
                <a:extLst>
                  <a:ext uri="{FF2B5EF4-FFF2-40B4-BE49-F238E27FC236}">
                    <a16:creationId xmlns:a16="http://schemas.microsoft.com/office/drawing/2014/main" id="{655199B2-57DA-4EDF-9B8C-9F94D80649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17" name="Freeform 9">
                <a:extLst>
                  <a:ext uri="{FF2B5EF4-FFF2-40B4-BE49-F238E27FC236}">
                    <a16:creationId xmlns:a16="http://schemas.microsoft.com/office/drawing/2014/main" id="{13BE8B70-F89F-4669-B28E-39887B7478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18" name="Freeform 10">
                <a:extLst>
                  <a:ext uri="{FF2B5EF4-FFF2-40B4-BE49-F238E27FC236}">
                    <a16:creationId xmlns:a16="http://schemas.microsoft.com/office/drawing/2014/main" id="{02BB7E3A-AADA-4AE8-9E85-4915A36C6A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19" name="Freeform 11">
                <a:extLst>
                  <a:ext uri="{FF2B5EF4-FFF2-40B4-BE49-F238E27FC236}">
                    <a16:creationId xmlns:a16="http://schemas.microsoft.com/office/drawing/2014/main" id="{6A8D5DEE-7E70-43BC-8F5B-2BF608F972A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0" name="Freeform 12">
                <a:extLst>
                  <a:ext uri="{FF2B5EF4-FFF2-40B4-BE49-F238E27FC236}">
                    <a16:creationId xmlns:a16="http://schemas.microsoft.com/office/drawing/2014/main" id="{E08C4A61-5258-4A49-8346-ECC7DC48F6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1" name="Freeform 13">
                <a:extLst>
                  <a:ext uri="{FF2B5EF4-FFF2-40B4-BE49-F238E27FC236}">
                    <a16:creationId xmlns:a16="http://schemas.microsoft.com/office/drawing/2014/main" id="{F01D0E53-5391-4596-A26A-DC3AEF1B860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2" name="Freeform 14">
                <a:extLst>
                  <a:ext uri="{FF2B5EF4-FFF2-40B4-BE49-F238E27FC236}">
                    <a16:creationId xmlns:a16="http://schemas.microsoft.com/office/drawing/2014/main" id="{D37F9F25-E0E1-4D1F-B4B3-FB33982048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3" name="Freeform 15">
                <a:extLst>
                  <a:ext uri="{FF2B5EF4-FFF2-40B4-BE49-F238E27FC236}">
                    <a16:creationId xmlns:a16="http://schemas.microsoft.com/office/drawing/2014/main" id="{5279F6BB-3008-4F05-AB7C-1C09279D23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4" name="Freeform 16">
                <a:extLst>
                  <a:ext uri="{FF2B5EF4-FFF2-40B4-BE49-F238E27FC236}">
                    <a16:creationId xmlns:a16="http://schemas.microsoft.com/office/drawing/2014/main" id="{C1AD21C9-41E5-4B29-A9FC-B91E206BB4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5" name="Freeform 17">
                <a:extLst>
                  <a:ext uri="{FF2B5EF4-FFF2-40B4-BE49-F238E27FC236}">
                    <a16:creationId xmlns:a16="http://schemas.microsoft.com/office/drawing/2014/main" id="{C8410E01-4048-4B0E-8933-9ABECAC7A4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6" name="Freeform 18">
                <a:extLst>
                  <a:ext uri="{FF2B5EF4-FFF2-40B4-BE49-F238E27FC236}">
                    <a16:creationId xmlns:a16="http://schemas.microsoft.com/office/drawing/2014/main" id="{BD9F24FE-CC89-48C9-9B29-AF71EB9678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27" name="Freeform 19">
                <a:extLst>
                  <a:ext uri="{FF2B5EF4-FFF2-40B4-BE49-F238E27FC236}">
                    <a16:creationId xmlns:a16="http://schemas.microsoft.com/office/drawing/2014/main" id="{7B2BB18B-834E-49B6-A55C-2EA08E3522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828" name="Freeform 20">
              <a:extLst>
                <a:ext uri="{FF2B5EF4-FFF2-40B4-BE49-F238E27FC236}">
                  <a16:creationId xmlns:a16="http://schemas.microsoft.com/office/drawing/2014/main" id="{943BF888-33B1-4F95-A852-6022C7E4A4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29" name="Freeform 21">
              <a:extLst>
                <a:ext uri="{FF2B5EF4-FFF2-40B4-BE49-F238E27FC236}">
                  <a16:creationId xmlns:a16="http://schemas.microsoft.com/office/drawing/2014/main" id="{6FE1E5B8-A87C-47A7-8532-569041EB6E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0" name="Freeform 22">
              <a:extLst>
                <a:ext uri="{FF2B5EF4-FFF2-40B4-BE49-F238E27FC236}">
                  <a16:creationId xmlns:a16="http://schemas.microsoft.com/office/drawing/2014/main" id="{E2094B32-92C3-4FBE-9539-40A0809E216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1" name="Freeform 23">
              <a:extLst>
                <a:ext uri="{FF2B5EF4-FFF2-40B4-BE49-F238E27FC236}">
                  <a16:creationId xmlns:a16="http://schemas.microsoft.com/office/drawing/2014/main" id="{42BA9E78-E335-456E-9D22-57E201B7C5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2" name="Freeform 24">
              <a:extLst>
                <a:ext uri="{FF2B5EF4-FFF2-40B4-BE49-F238E27FC236}">
                  <a16:creationId xmlns:a16="http://schemas.microsoft.com/office/drawing/2014/main" id="{A1E12B93-DF9C-47E4-B524-DC03197CAC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3" name="Freeform 25">
              <a:extLst>
                <a:ext uri="{FF2B5EF4-FFF2-40B4-BE49-F238E27FC236}">
                  <a16:creationId xmlns:a16="http://schemas.microsoft.com/office/drawing/2014/main" id="{4016193B-FE01-423D-A156-B9F6C8F131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4" name="Freeform 26">
              <a:extLst>
                <a:ext uri="{FF2B5EF4-FFF2-40B4-BE49-F238E27FC236}">
                  <a16:creationId xmlns:a16="http://schemas.microsoft.com/office/drawing/2014/main" id="{F1A38D18-8469-40D1-A5FC-0B63F21C5B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5" name="Freeform 27">
              <a:extLst>
                <a:ext uri="{FF2B5EF4-FFF2-40B4-BE49-F238E27FC236}">
                  <a16:creationId xmlns:a16="http://schemas.microsoft.com/office/drawing/2014/main" id="{964AEBFF-754A-4E40-B2BD-5A2A0710D8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6" name="Line 28">
              <a:extLst>
                <a:ext uri="{FF2B5EF4-FFF2-40B4-BE49-F238E27FC236}">
                  <a16:creationId xmlns:a16="http://schemas.microsoft.com/office/drawing/2014/main" id="{8527BC7B-C873-4C98-BE9F-F8FECD48366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7" name="Line 29">
              <a:extLst>
                <a:ext uri="{FF2B5EF4-FFF2-40B4-BE49-F238E27FC236}">
                  <a16:creationId xmlns:a16="http://schemas.microsoft.com/office/drawing/2014/main" id="{63AEC873-17DD-459C-BEA1-5235FDAB002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38" name="Line 30">
              <a:extLst>
                <a:ext uri="{FF2B5EF4-FFF2-40B4-BE49-F238E27FC236}">
                  <a16:creationId xmlns:a16="http://schemas.microsoft.com/office/drawing/2014/main" id="{5AFDF140-E19C-4EC0-81DC-FAD84D8EF0C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9839" name="Group 31">
              <a:extLst>
                <a:ext uri="{FF2B5EF4-FFF2-40B4-BE49-F238E27FC236}">
                  <a16:creationId xmlns:a16="http://schemas.microsoft.com/office/drawing/2014/main" id="{0C02F278-C5BF-4BB1-950D-B886B2E51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9840" name="Line 32">
                <a:extLst>
                  <a:ext uri="{FF2B5EF4-FFF2-40B4-BE49-F238E27FC236}">
                    <a16:creationId xmlns:a16="http://schemas.microsoft.com/office/drawing/2014/main" id="{BB76BF70-2829-4CFB-A473-8B0E7D24FB4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41" name="Line 33">
                <a:extLst>
                  <a:ext uri="{FF2B5EF4-FFF2-40B4-BE49-F238E27FC236}">
                    <a16:creationId xmlns:a16="http://schemas.microsoft.com/office/drawing/2014/main" id="{AD79D714-24B4-47DE-91A6-5F91E1AD39D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42" name="Line 34">
                <a:extLst>
                  <a:ext uri="{FF2B5EF4-FFF2-40B4-BE49-F238E27FC236}">
                    <a16:creationId xmlns:a16="http://schemas.microsoft.com/office/drawing/2014/main" id="{66E31D0A-8507-4559-A60A-218D5F8A8ACB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43" name="Line 35">
                <a:extLst>
                  <a:ext uri="{FF2B5EF4-FFF2-40B4-BE49-F238E27FC236}">
                    <a16:creationId xmlns:a16="http://schemas.microsoft.com/office/drawing/2014/main" id="{91B52F97-696E-4C0F-B4CA-BB540A114B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844" name="Line 36">
                <a:extLst>
                  <a:ext uri="{FF2B5EF4-FFF2-40B4-BE49-F238E27FC236}">
                    <a16:creationId xmlns:a16="http://schemas.microsoft.com/office/drawing/2014/main" id="{7392266B-3423-439F-B4AF-648D36210F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9845" name="Line 37">
              <a:extLst>
                <a:ext uri="{FF2B5EF4-FFF2-40B4-BE49-F238E27FC236}">
                  <a16:creationId xmlns:a16="http://schemas.microsoft.com/office/drawing/2014/main" id="{51500A88-AFEE-4C3E-A1E3-FA166B02673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846" name="Line 38">
              <a:extLst>
                <a:ext uri="{FF2B5EF4-FFF2-40B4-BE49-F238E27FC236}">
                  <a16:creationId xmlns:a16="http://schemas.microsoft.com/office/drawing/2014/main" id="{CC2A3EB2-CA0D-4ECB-85B4-4857401DA0C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9847" name="Rectangle 39">
            <a:extLst>
              <a:ext uri="{FF2B5EF4-FFF2-40B4-BE49-F238E27FC236}">
                <a16:creationId xmlns:a16="http://schemas.microsoft.com/office/drawing/2014/main" id="{CBAE0592-68EB-4899-BE2D-426A07CE4C2E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pt-BR" altLang="pt-BR" noProof="0"/>
              <a:t>Clique para editar o estilo do título mestre</a:t>
            </a:r>
          </a:p>
        </p:txBody>
      </p:sp>
      <p:sp>
        <p:nvSpPr>
          <p:cNvPr id="119848" name="Rectangle 40">
            <a:extLst>
              <a:ext uri="{FF2B5EF4-FFF2-40B4-BE49-F238E27FC236}">
                <a16:creationId xmlns:a16="http://schemas.microsoft.com/office/drawing/2014/main" id="{91993BCF-3A0B-4A9C-AA79-427463FED201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pt-BR" altLang="pt-BR" noProof="0"/>
              <a:t>Clique para editar o estilo do subtítulo mestre</a:t>
            </a:r>
          </a:p>
        </p:txBody>
      </p:sp>
      <p:sp>
        <p:nvSpPr>
          <p:cNvPr id="119849" name="Rectangle 41">
            <a:extLst>
              <a:ext uri="{FF2B5EF4-FFF2-40B4-BE49-F238E27FC236}">
                <a16:creationId xmlns:a16="http://schemas.microsoft.com/office/drawing/2014/main" id="{A6843364-CBDC-4BF8-8E70-4586EF20ED7D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119850" name="Rectangle 42">
            <a:extLst>
              <a:ext uri="{FF2B5EF4-FFF2-40B4-BE49-F238E27FC236}">
                <a16:creationId xmlns:a16="http://schemas.microsoft.com/office/drawing/2014/main" id="{A5AE80F4-113C-4AEE-ADE6-08D5F0974D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119851" name="Rectangle 43">
            <a:extLst>
              <a:ext uri="{FF2B5EF4-FFF2-40B4-BE49-F238E27FC236}">
                <a16:creationId xmlns:a16="http://schemas.microsoft.com/office/drawing/2014/main" id="{7ADC235E-718E-4522-B333-7DE65DB9C2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1B37725-C068-4A68-B554-C23B4A6A734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B005C-849B-4DD0-8C20-11CB124E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2BF210-A791-4247-95EE-6D9D72394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DE4ABC-9476-4ADC-9839-EAA4B676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B59668-D4A7-4C4F-857B-AE3D5A56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9E265E-85A8-4AB7-9ADC-7949AD43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6A97E-A5F4-4AF8-A453-D336898430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00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6D27B2-24AD-4623-B3C2-929356A9D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A64BB5-6652-4D82-975E-A65259F29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867DDC-E4DA-4F69-95DC-324984CA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1B57E4-EB8D-4A21-BF1E-978E2959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F8BA6E-E750-4CAF-AB76-E81CB22D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A2DDB-F6F4-4030-BFC4-31FF99AAF14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671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FBCBC-CBCC-4A08-90B3-BA69A4535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0AB38-A971-4080-92CD-8C9CBEF39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D768F4-22CC-4AAC-818A-3D15FF2E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BCBB9D-14D8-46E1-8C57-D1255C57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BCD5C-7D8A-4990-97F1-1DEED34AD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CB728-5966-4C18-978B-AA0DAAA2A92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016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5D366-E2B3-4F75-AF0C-94DF32AA3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4B4520-F8A6-4E42-9988-B433B5ECD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A482A9-3ADB-4DDB-A171-B5AC4EC0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2A0598-5220-49CB-A62B-46BB96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8E7DCC-32DD-41FF-AF69-26A9CAD9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BDF56-D8E6-4C62-B2E5-C0308CE104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771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CFF1D-F0EC-41A1-8990-19D64E79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6E0A95-E415-43C5-8FB4-74587D035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10A617-F3D1-4EF4-904B-A94D531A9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DAFCEC-683E-4FC3-A79E-9AFCB4BF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DA36C6-355F-4534-B9F7-46E76103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0E74F2-E64E-41E7-B2AA-CA9A65D4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EB068-E14A-45B3-8A83-889B12BC23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325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027237-53BF-4B41-BDF5-7936C2F2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AF6521-B500-4841-9B95-475650B63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14537E-9A48-40D9-ADCA-AD35242ED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969BEA-1272-442B-938B-D751B9F14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11C92A3-C2F2-4F4D-AD34-8156A0C62F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F20DB9-8817-4E7D-AB96-6888705ED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E24F75A-2229-4BB6-AA99-986266F4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1CACEF3-72DD-4C95-BA0A-AE6AA04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88A73-ABC2-4B50-9A62-0BFAB4DA69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242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9252DC-B7FA-4246-8243-9847E9BC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1C8D747-B893-4345-9C96-FB8167E1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C9A6C1B-6698-4807-86C9-DF743CC8C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E725C9-3106-4E91-A097-56F0735A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5CE98-5799-47C1-9D09-9F4334E4CC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748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B076B77-F479-4BB3-A8EF-964576194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5CAC3EB-4B36-4935-B0DA-8976C55F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CEB852-A880-49B2-A403-8696D56F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6A1A4-A2FD-49A6-96F1-AD01D89489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609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A93F2-E31A-4AB8-9BCA-E3529CC3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9F55F4-903E-4B0B-AFBC-3067625DD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AD984D-FEBE-4982-9566-57F6BC1D1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6BE949-A7B8-4894-99D9-67DE9F4F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F056F-0981-4004-82E3-78A7163D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20FF68-DD2D-4680-BF89-46E0C86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D58D2-030E-4209-B409-52355FF0DA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44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DF9EF-5EE1-4E2F-8868-3885AB83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9DB9322-6FA2-4DCE-A79B-644913A76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F5CD0F-6FEF-45D9-8C02-01B006C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B7AEB1-DB74-4059-987E-B7C17DF2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9AAFDE-1BEF-41FD-97C9-DE004FD9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1BF5A7-599E-4C68-9F96-71A10F37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1EAD-BDAE-46F9-B990-FF3182F1E6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912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6" name="Group 2">
            <a:extLst>
              <a:ext uri="{FF2B5EF4-FFF2-40B4-BE49-F238E27FC236}">
                <a16:creationId xmlns:a16="http://schemas.microsoft.com/office/drawing/2014/main" id="{721F7D5A-4603-47AB-814D-D5ED56008518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18787" name="Freeform 3">
              <a:extLst>
                <a:ext uri="{FF2B5EF4-FFF2-40B4-BE49-F238E27FC236}">
                  <a16:creationId xmlns:a16="http://schemas.microsoft.com/office/drawing/2014/main" id="{9582DBEC-2FC6-4A8A-A6A9-B6D6AE615A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788" name="Freeform 4">
              <a:extLst>
                <a:ext uri="{FF2B5EF4-FFF2-40B4-BE49-F238E27FC236}">
                  <a16:creationId xmlns:a16="http://schemas.microsoft.com/office/drawing/2014/main" id="{FED79F7E-220F-4AC5-800E-16F184BB37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789" name="Freeform 5">
              <a:extLst>
                <a:ext uri="{FF2B5EF4-FFF2-40B4-BE49-F238E27FC236}">
                  <a16:creationId xmlns:a16="http://schemas.microsoft.com/office/drawing/2014/main" id="{655A46C6-31E7-4392-B8A5-C16DDD043B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8790" name="Group 6">
              <a:extLst>
                <a:ext uri="{FF2B5EF4-FFF2-40B4-BE49-F238E27FC236}">
                  <a16:creationId xmlns:a16="http://schemas.microsoft.com/office/drawing/2014/main" id="{371E1960-0E44-4789-A456-5634DEBD27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18791" name="Freeform 7">
                <a:extLst>
                  <a:ext uri="{FF2B5EF4-FFF2-40B4-BE49-F238E27FC236}">
                    <a16:creationId xmlns:a16="http://schemas.microsoft.com/office/drawing/2014/main" id="{D6ED3E20-27EF-4D07-95E5-64BB27808A8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2" name="Freeform 8">
                <a:extLst>
                  <a:ext uri="{FF2B5EF4-FFF2-40B4-BE49-F238E27FC236}">
                    <a16:creationId xmlns:a16="http://schemas.microsoft.com/office/drawing/2014/main" id="{62D7D47C-49D6-4C14-9397-5BB8BD4E89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3" name="Freeform 9">
                <a:extLst>
                  <a:ext uri="{FF2B5EF4-FFF2-40B4-BE49-F238E27FC236}">
                    <a16:creationId xmlns:a16="http://schemas.microsoft.com/office/drawing/2014/main" id="{B077F15C-698F-43DD-B9BB-3B43EB2D93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4" name="Freeform 10">
                <a:extLst>
                  <a:ext uri="{FF2B5EF4-FFF2-40B4-BE49-F238E27FC236}">
                    <a16:creationId xmlns:a16="http://schemas.microsoft.com/office/drawing/2014/main" id="{01AAD910-4DFF-46E2-B680-FEE4AE154A6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5" name="Freeform 11">
                <a:extLst>
                  <a:ext uri="{FF2B5EF4-FFF2-40B4-BE49-F238E27FC236}">
                    <a16:creationId xmlns:a16="http://schemas.microsoft.com/office/drawing/2014/main" id="{D7CD4EC2-61DB-4749-8413-045F427318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6" name="Freeform 12">
                <a:extLst>
                  <a:ext uri="{FF2B5EF4-FFF2-40B4-BE49-F238E27FC236}">
                    <a16:creationId xmlns:a16="http://schemas.microsoft.com/office/drawing/2014/main" id="{C4CF0B69-8443-449D-9090-952350692C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7" name="Freeform 13">
                <a:extLst>
                  <a:ext uri="{FF2B5EF4-FFF2-40B4-BE49-F238E27FC236}">
                    <a16:creationId xmlns:a16="http://schemas.microsoft.com/office/drawing/2014/main" id="{0B550FC6-3DEA-44DD-8825-B734B0706D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8" name="Freeform 14">
                <a:extLst>
                  <a:ext uri="{FF2B5EF4-FFF2-40B4-BE49-F238E27FC236}">
                    <a16:creationId xmlns:a16="http://schemas.microsoft.com/office/drawing/2014/main" id="{F40CBBC7-5E4B-4E2A-85E1-F886A0CE883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799" name="Freeform 15">
                <a:extLst>
                  <a:ext uri="{FF2B5EF4-FFF2-40B4-BE49-F238E27FC236}">
                    <a16:creationId xmlns:a16="http://schemas.microsoft.com/office/drawing/2014/main" id="{432FCF2E-B24C-4F80-8001-B531DB2883D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00" name="Freeform 16">
                <a:extLst>
                  <a:ext uri="{FF2B5EF4-FFF2-40B4-BE49-F238E27FC236}">
                    <a16:creationId xmlns:a16="http://schemas.microsoft.com/office/drawing/2014/main" id="{5830B041-418F-4B60-B0E1-FCD1FFCE0B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01" name="Freeform 17">
                <a:extLst>
                  <a:ext uri="{FF2B5EF4-FFF2-40B4-BE49-F238E27FC236}">
                    <a16:creationId xmlns:a16="http://schemas.microsoft.com/office/drawing/2014/main" id="{7B3B63DB-BE60-46FC-9A22-CDC3A6E28E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02" name="Freeform 18">
                <a:extLst>
                  <a:ext uri="{FF2B5EF4-FFF2-40B4-BE49-F238E27FC236}">
                    <a16:creationId xmlns:a16="http://schemas.microsoft.com/office/drawing/2014/main" id="{6C392B5F-BDEA-4967-AF8E-63F582AF31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03" name="Freeform 19">
                <a:extLst>
                  <a:ext uri="{FF2B5EF4-FFF2-40B4-BE49-F238E27FC236}">
                    <a16:creationId xmlns:a16="http://schemas.microsoft.com/office/drawing/2014/main" id="{BD3E8877-1D5B-450D-BD96-105E8FDC3E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8804" name="Freeform 20">
              <a:extLst>
                <a:ext uri="{FF2B5EF4-FFF2-40B4-BE49-F238E27FC236}">
                  <a16:creationId xmlns:a16="http://schemas.microsoft.com/office/drawing/2014/main" id="{1D5092A0-CD18-4063-A828-3A07188970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05" name="Freeform 21">
              <a:extLst>
                <a:ext uri="{FF2B5EF4-FFF2-40B4-BE49-F238E27FC236}">
                  <a16:creationId xmlns:a16="http://schemas.microsoft.com/office/drawing/2014/main" id="{B65EE7BF-7081-4750-A9AA-38FB448FBA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06" name="Freeform 22">
              <a:extLst>
                <a:ext uri="{FF2B5EF4-FFF2-40B4-BE49-F238E27FC236}">
                  <a16:creationId xmlns:a16="http://schemas.microsoft.com/office/drawing/2014/main" id="{F366E641-C851-4229-A008-798C3891EA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07" name="Freeform 23">
              <a:extLst>
                <a:ext uri="{FF2B5EF4-FFF2-40B4-BE49-F238E27FC236}">
                  <a16:creationId xmlns:a16="http://schemas.microsoft.com/office/drawing/2014/main" id="{8E9F2691-FC5F-4A99-97DA-DCD3FE09CF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08" name="Freeform 24">
              <a:extLst>
                <a:ext uri="{FF2B5EF4-FFF2-40B4-BE49-F238E27FC236}">
                  <a16:creationId xmlns:a16="http://schemas.microsoft.com/office/drawing/2014/main" id="{EB6A3D7C-DBD5-4124-8C64-57E5F78B17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09" name="Freeform 25">
              <a:extLst>
                <a:ext uri="{FF2B5EF4-FFF2-40B4-BE49-F238E27FC236}">
                  <a16:creationId xmlns:a16="http://schemas.microsoft.com/office/drawing/2014/main" id="{ABD4349C-2E68-49F8-B054-2C12BF37D4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10" name="Freeform 26">
              <a:extLst>
                <a:ext uri="{FF2B5EF4-FFF2-40B4-BE49-F238E27FC236}">
                  <a16:creationId xmlns:a16="http://schemas.microsoft.com/office/drawing/2014/main" id="{88B2D2F7-1E4D-4CFC-970C-77C699F05F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11" name="Freeform 27">
              <a:extLst>
                <a:ext uri="{FF2B5EF4-FFF2-40B4-BE49-F238E27FC236}">
                  <a16:creationId xmlns:a16="http://schemas.microsoft.com/office/drawing/2014/main" id="{63331193-731E-4C40-81F7-5DFB9849C0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12" name="Line 28">
              <a:extLst>
                <a:ext uri="{FF2B5EF4-FFF2-40B4-BE49-F238E27FC236}">
                  <a16:creationId xmlns:a16="http://schemas.microsoft.com/office/drawing/2014/main" id="{B6DA5815-F793-4430-AB61-8530459569D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13" name="Line 29">
              <a:extLst>
                <a:ext uri="{FF2B5EF4-FFF2-40B4-BE49-F238E27FC236}">
                  <a16:creationId xmlns:a16="http://schemas.microsoft.com/office/drawing/2014/main" id="{F78BC6D2-5AD4-4C59-8F66-02BC1191740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14" name="Line 30">
              <a:extLst>
                <a:ext uri="{FF2B5EF4-FFF2-40B4-BE49-F238E27FC236}">
                  <a16:creationId xmlns:a16="http://schemas.microsoft.com/office/drawing/2014/main" id="{18152E1C-2459-4A23-966C-049187F9BFD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8815" name="Group 31">
              <a:extLst>
                <a:ext uri="{FF2B5EF4-FFF2-40B4-BE49-F238E27FC236}">
                  <a16:creationId xmlns:a16="http://schemas.microsoft.com/office/drawing/2014/main" id="{AF2513B6-F71A-4243-9AF2-55F650D28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18816" name="Line 32">
                <a:extLst>
                  <a:ext uri="{FF2B5EF4-FFF2-40B4-BE49-F238E27FC236}">
                    <a16:creationId xmlns:a16="http://schemas.microsoft.com/office/drawing/2014/main" id="{15404BC2-73B8-43A3-94B3-127EE24FCDA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17" name="Line 33">
                <a:extLst>
                  <a:ext uri="{FF2B5EF4-FFF2-40B4-BE49-F238E27FC236}">
                    <a16:creationId xmlns:a16="http://schemas.microsoft.com/office/drawing/2014/main" id="{DABFA449-AD10-4971-8506-25C41185665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18" name="Line 34">
                <a:extLst>
                  <a:ext uri="{FF2B5EF4-FFF2-40B4-BE49-F238E27FC236}">
                    <a16:creationId xmlns:a16="http://schemas.microsoft.com/office/drawing/2014/main" id="{0A40D0BC-15FF-4F6F-B63F-9CE9DA73B69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19" name="Line 35">
                <a:extLst>
                  <a:ext uri="{FF2B5EF4-FFF2-40B4-BE49-F238E27FC236}">
                    <a16:creationId xmlns:a16="http://schemas.microsoft.com/office/drawing/2014/main" id="{896B5A6E-924E-42B6-AAD0-7B7EF1CB78E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820" name="Line 36">
                <a:extLst>
                  <a:ext uri="{FF2B5EF4-FFF2-40B4-BE49-F238E27FC236}">
                    <a16:creationId xmlns:a16="http://schemas.microsoft.com/office/drawing/2014/main" id="{69F2626B-0B31-4E19-861D-FAC6AAC40D1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8821" name="Line 37">
              <a:extLst>
                <a:ext uri="{FF2B5EF4-FFF2-40B4-BE49-F238E27FC236}">
                  <a16:creationId xmlns:a16="http://schemas.microsoft.com/office/drawing/2014/main" id="{3F3108AB-4BA9-45C4-A5E8-BCAFD196949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8822" name="Line 38">
              <a:extLst>
                <a:ext uri="{FF2B5EF4-FFF2-40B4-BE49-F238E27FC236}">
                  <a16:creationId xmlns:a16="http://schemas.microsoft.com/office/drawing/2014/main" id="{A2755203-409A-4DEE-815A-DA923F8F021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8823" name="Rectangle 39">
            <a:extLst>
              <a:ext uri="{FF2B5EF4-FFF2-40B4-BE49-F238E27FC236}">
                <a16:creationId xmlns:a16="http://schemas.microsoft.com/office/drawing/2014/main" id="{F8602B6D-C433-4CF5-BA02-38EC6B380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18824" name="Rectangle 40">
            <a:extLst>
              <a:ext uri="{FF2B5EF4-FFF2-40B4-BE49-F238E27FC236}">
                <a16:creationId xmlns:a16="http://schemas.microsoft.com/office/drawing/2014/main" id="{666CC81E-8586-4F95-BF6D-EA65EAACA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 altLang="pt-BR"/>
          </a:p>
        </p:txBody>
      </p:sp>
      <p:sp>
        <p:nvSpPr>
          <p:cNvPr id="118825" name="Rectangle 41">
            <a:extLst>
              <a:ext uri="{FF2B5EF4-FFF2-40B4-BE49-F238E27FC236}">
                <a16:creationId xmlns:a16="http://schemas.microsoft.com/office/drawing/2014/main" id="{2C3527F1-F7A3-431D-AA8E-44A64F6346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 altLang="pt-BR"/>
          </a:p>
        </p:txBody>
      </p:sp>
      <p:sp>
        <p:nvSpPr>
          <p:cNvPr id="118826" name="Rectangle 42">
            <a:extLst>
              <a:ext uri="{FF2B5EF4-FFF2-40B4-BE49-F238E27FC236}">
                <a16:creationId xmlns:a16="http://schemas.microsoft.com/office/drawing/2014/main" id="{6C6FB8A5-B2DB-4940-AB0A-4E3ED82CE4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38865B0-B291-47BD-88FE-32ABBA11B796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18827" name="Rectangle 43">
            <a:extLst>
              <a:ext uri="{FF2B5EF4-FFF2-40B4-BE49-F238E27FC236}">
                <a16:creationId xmlns:a16="http://schemas.microsoft.com/office/drawing/2014/main" id="{63914C21-8FB8-4399-BD8E-97E0EB400F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C22488A-AC12-4065-9E23-D4E7383A0E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848600" cy="5339680"/>
          </a:xfrm>
        </p:spPr>
        <p:txBody>
          <a:bodyPr/>
          <a:lstStyle/>
          <a:p>
            <a:r>
              <a:rPr lang="pt-BR" altLang="pt-BR" sz="4800" dirty="0"/>
              <a:t>GEOGRAFIA TELÁRIS</a:t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>8</a:t>
            </a:r>
            <a:r>
              <a:rPr lang="en-US" altLang="pt-BR" sz="4800" dirty="0">
                <a:cs typeface="Times New Roman" panose="02020603050405020304" pitchFamily="18" charset="0"/>
              </a:rPr>
              <a:t>°</a:t>
            </a:r>
            <a:r>
              <a:rPr lang="pt-BR" altLang="pt-BR" sz="4800" dirty="0"/>
              <a:t> Ano </a:t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/>
            </a:r>
            <a:br>
              <a:rPr lang="pt-BR" altLang="pt-BR" sz="4800" dirty="0"/>
            </a:br>
            <a:r>
              <a:rPr lang="pt-BR" altLang="pt-BR" sz="4800" dirty="0"/>
              <a:t>REVISÃO</a:t>
            </a:r>
            <a:br>
              <a:rPr lang="pt-BR" altLang="pt-BR" sz="4800" dirty="0"/>
            </a:br>
            <a:endParaRPr lang="pt-BR" altLang="pt-BR" sz="4800" dirty="0"/>
          </a:p>
        </p:txBody>
      </p:sp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A3BFE974-B82F-451A-B1E8-4481B5E2E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3140968"/>
            <a:ext cx="856816" cy="856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A71FA8-A597-44AA-A669-4B2BF0BFD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72" y="908720"/>
            <a:ext cx="8229600" cy="5455443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>
                <a:effectLst/>
              </a:rPr>
              <a:t>Observe o mapa e responda às questões: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17155F2-AD15-42FD-939F-00A24E247E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872" y="44133"/>
            <a:ext cx="8229600" cy="70291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>ATIVIDADE DE CASA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>
                <a:effectLst/>
              </a:rPr>
              <a:t>:</a:t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> </a:t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>ATIVIDADE DE CASA</a:t>
            </a:r>
            <a:br>
              <a:rPr lang="pt-BR" sz="3200" dirty="0">
                <a:effectLst/>
              </a:rPr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B603833-667E-4F98-9E49-3D0FF9D7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12776"/>
            <a:ext cx="8445624" cy="5184575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1C456792-A8A7-4679-91E3-1EFDA0ED1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2640" y="195128"/>
            <a:ext cx="884784" cy="8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5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7E5823-42B8-4CFA-8BCD-CC163AFA7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/>
          <a:lstStyle/>
          <a:p>
            <a:pPr marL="0" indent="0" algn="just">
              <a:buNone/>
            </a:pPr>
            <a:r>
              <a:rPr lang="pt-BR" sz="2000" dirty="0"/>
              <a:t>a) Para exportar produtos com alta tecnologia é necessário primeiro produzi-los. Você acha que somente países desenvolvidos produzem mercadorias com alta tecnologia? Justifique:</a:t>
            </a:r>
          </a:p>
          <a:p>
            <a:pPr marL="0" indent="0" algn="just">
              <a:buNone/>
            </a:pPr>
            <a:r>
              <a:rPr lang="pt-BR" sz="2000" dirty="0"/>
              <a:t>__________________________________________________________________________________________________________</a:t>
            </a:r>
          </a:p>
          <a:p>
            <a:endParaRPr lang="pt-BR" sz="1400" dirty="0"/>
          </a:p>
          <a:p>
            <a:pPr marL="0" indent="0" algn="just">
              <a:buNone/>
            </a:pPr>
            <a:r>
              <a:rPr lang="pt-BR" sz="2000" dirty="0"/>
              <a:t>b) Quais são os países que exportaram em 2016 mais de 120 bilhões de dólares em produtos com alta tecnologia?</a:t>
            </a:r>
          </a:p>
          <a:p>
            <a:pPr marL="0" indent="0" algn="just">
              <a:buNone/>
            </a:pPr>
            <a:r>
              <a:rPr lang="pt-BR" sz="2000" dirty="0"/>
              <a:t>__________________________________________________________________________________________________________</a:t>
            </a:r>
          </a:p>
          <a:p>
            <a:pPr algn="just"/>
            <a:endParaRPr lang="pt-BR" sz="2000" dirty="0"/>
          </a:p>
          <a:p>
            <a:pPr algn="just"/>
            <a:endParaRPr lang="pt-BR" sz="800" dirty="0"/>
          </a:p>
          <a:p>
            <a:pPr marL="0" indent="0" algn="just">
              <a:buNone/>
            </a:pPr>
            <a:r>
              <a:rPr lang="pt-BR" sz="2000" dirty="0"/>
              <a:t>c) Com base na leitura do mapa, é possível dizer que existe uma concentração ou uma pulverização na produção dos produtos industrializados de alta tecnologia exportados no mundo? Por quê?</a:t>
            </a:r>
          </a:p>
          <a:p>
            <a:pPr marL="0" indent="0" algn="just">
              <a:buNone/>
            </a:pPr>
            <a:r>
              <a:rPr lang="pt-BR" sz="2000" dirty="0"/>
              <a:t>__________________________________________________________________________________________________________</a:t>
            </a:r>
          </a:p>
          <a:p>
            <a:pPr marL="0" indent="0" algn="just"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9671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A205F9-D19E-4DD4-A7DB-4A9487B9D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2" y="908720"/>
            <a:ext cx="8503915" cy="5551042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31843356-9FF9-4729-9DFA-25689B321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5936" y="90872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8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98713-40D3-4A69-A5A9-C7F53B93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363272" cy="1134963"/>
          </a:xfrm>
        </p:spPr>
        <p:txBody>
          <a:bodyPr/>
          <a:lstStyle/>
          <a:p>
            <a:pPr algn="l"/>
            <a:r>
              <a:rPr lang="pt-BR" sz="3200" dirty="0">
                <a:effectLst/>
              </a:rPr>
              <a:t>A modernização da sociedade decorrente da Revolução Industrial</a:t>
            </a:r>
            <a:r>
              <a:rPr lang="pt-BR" sz="3200" b="1" dirty="0">
                <a:effectLst/>
              </a:rPr>
              <a:t> representou: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E9E41-6681-4AB8-819A-D17CD63A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374441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latin typeface="+mj-lt"/>
              </a:rPr>
              <a:t>(     ) </a:t>
            </a:r>
            <a:r>
              <a:rPr lang="pt-BR" dirty="0">
                <a:effectLst/>
                <a:latin typeface="+mj-lt"/>
              </a:rPr>
              <a:t>diminuição da produtividade e levando à mecanização do campo e à ruralização.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  </a:t>
            </a:r>
            <a:r>
              <a:rPr lang="pt-BR" dirty="0">
                <a:effectLst/>
                <a:latin typeface="+mj-lt"/>
              </a:rPr>
              <a:t>expansão do artesanato elevando a </a:t>
            </a:r>
            <a:r>
              <a:rPr lang="pt-BR" dirty="0" err="1">
                <a:effectLst/>
                <a:latin typeface="+mj-lt"/>
              </a:rPr>
              <a:t>pro-dutividade</a:t>
            </a:r>
            <a:r>
              <a:rPr lang="pt-BR" dirty="0">
                <a:effectLst/>
                <a:latin typeface="+mj-lt"/>
              </a:rPr>
              <a:t> e estimulando a urbanização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  </a:t>
            </a:r>
            <a:r>
              <a:rPr lang="pt-BR" dirty="0">
                <a:effectLst/>
                <a:latin typeface="+mj-lt"/>
              </a:rPr>
              <a:t>substituição do artesanato, aumentando a produtividade e levou à urbanização</a:t>
            </a:r>
          </a:p>
          <a:p>
            <a:pPr marL="0" indent="0" algn="just">
              <a:buNone/>
            </a:pPr>
            <a:endParaRPr lang="pt-BR" dirty="0">
              <a:effectLst/>
              <a:latin typeface="+mj-lt"/>
            </a:endParaRPr>
          </a:p>
          <a:p>
            <a:pPr marL="0" indent="0" algn="just">
              <a:buNone/>
            </a:pPr>
            <a:endParaRPr lang="pt-BR" dirty="0">
              <a:latin typeface="+mj-lt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A2B29C88-5095-4BC2-A589-5410F84A2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0106" y="4950166"/>
            <a:ext cx="1137958" cy="8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EBC47F9-BE8B-4846-8112-4E3F05013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528" y="479561"/>
            <a:ext cx="8496944" cy="5898877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6AA9AABC-2C02-4F6E-A61F-CF8A65132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3928" y="460169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98713-40D3-4A69-A5A9-C7F53B93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8363272" cy="1134963"/>
          </a:xfrm>
        </p:spPr>
        <p:txBody>
          <a:bodyPr/>
          <a:lstStyle/>
          <a:p>
            <a:pPr algn="l"/>
            <a:r>
              <a:rPr lang="pt-BR" sz="3200" dirty="0">
                <a:effectLst/>
              </a:rPr>
              <a:t>A modernização da sociedade decorrente da Revolução Industrial</a:t>
            </a:r>
            <a:r>
              <a:rPr lang="pt-BR" sz="3200" b="1" dirty="0">
                <a:effectLst/>
              </a:rPr>
              <a:t> representou: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E9E41-6681-4AB8-819A-D17CD63A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8892480" cy="374441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latin typeface="+mj-lt"/>
              </a:rPr>
              <a:t>(     ) </a:t>
            </a:r>
            <a:r>
              <a:rPr lang="pt-BR" dirty="0">
                <a:effectLst/>
                <a:latin typeface="+mj-lt"/>
              </a:rPr>
              <a:t>diminuição da produtividade e levando à mecanização do campo e à ruralização.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  </a:t>
            </a:r>
            <a:r>
              <a:rPr lang="pt-BR" dirty="0">
                <a:effectLst/>
                <a:latin typeface="+mj-lt"/>
              </a:rPr>
              <a:t>expansão do artesanato elevando sua produtividade e estimulando a urbanização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  </a:t>
            </a:r>
            <a:r>
              <a:rPr lang="pt-BR" dirty="0">
                <a:effectLst/>
                <a:latin typeface="+mj-lt"/>
              </a:rPr>
              <a:t>substituição do artesanato, aumentando a produtividade e levando à urbanização</a:t>
            </a:r>
          </a:p>
          <a:p>
            <a:pPr marL="0" indent="0" algn="just">
              <a:buNone/>
            </a:pPr>
            <a:endParaRPr lang="pt-BR" dirty="0">
              <a:effectLst/>
              <a:latin typeface="+mj-lt"/>
            </a:endParaRPr>
          </a:p>
          <a:p>
            <a:pPr marL="0" indent="0" algn="just">
              <a:buNone/>
            </a:pPr>
            <a:endParaRPr lang="pt-BR" dirty="0">
              <a:latin typeface="+mj-lt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D47BCF2D-A829-4FE7-9B72-A85BADFF7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4968" y="4986502"/>
            <a:ext cx="827584" cy="8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9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B1868F-BD8F-4CE4-9C45-E7B14B5DC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692696"/>
            <a:ext cx="8568952" cy="5957689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2B365EC8-3BFC-4E49-B982-0A6270A8C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5943"/>
            <a:ext cx="635248" cy="63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98713-40D3-4A69-A5A9-C7F53B93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64903"/>
          </a:xfrm>
        </p:spPr>
        <p:txBody>
          <a:bodyPr/>
          <a:lstStyle/>
          <a:p>
            <a:pPr algn="just"/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>São três as fases ou etapas da Revolução Industrial: </a:t>
            </a:r>
            <a:r>
              <a:rPr lang="pt-BR" sz="3200" b="1" dirty="0">
                <a:effectLst/>
              </a:rPr>
              <a:t>Primeira, Segunda</a:t>
            </a:r>
            <a:r>
              <a:rPr lang="pt-BR" sz="3200" dirty="0">
                <a:effectLst/>
              </a:rPr>
              <a:t> e </a:t>
            </a:r>
            <a:r>
              <a:rPr lang="pt-BR" sz="3200" b="1" dirty="0">
                <a:effectLst/>
              </a:rPr>
              <a:t>Terceira Revolução Industrial. O que caracteriza a primeira e Segunda Revolução Industrial é:</a:t>
            </a:r>
            <a:br>
              <a:rPr lang="pt-BR" sz="3200" b="1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dirty="0">
                <a:effectLst/>
              </a:rPr>
              <a:t/>
            </a:r>
            <a:br>
              <a:rPr lang="pt-BR" dirty="0">
                <a:effectLst/>
              </a:rPr>
            </a:br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E9E41-6681-4AB8-819A-D17CD63A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653136"/>
            <a:ext cx="8892480" cy="288032"/>
          </a:xfrm>
        </p:spPr>
        <p:txBody>
          <a:bodyPr/>
          <a:lstStyle/>
          <a:p>
            <a:pPr marL="0" indent="0">
              <a:buNone/>
            </a:pPr>
            <a:endParaRPr lang="pt-BR" dirty="0">
              <a:latin typeface="+mj-lt"/>
            </a:endParaRPr>
          </a:p>
          <a:p>
            <a:pPr marL="0" indent="0">
              <a:buNone/>
            </a:pPr>
            <a:endParaRPr lang="pt-BR" dirty="0">
              <a:effectLst/>
              <a:latin typeface="+mj-lt"/>
            </a:endParaRPr>
          </a:p>
          <a:p>
            <a:pPr marL="0" indent="0" algn="just">
              <a:buNone/>
            </a:pPr>
            <a:endParaRPr lang="pt-BR" dirty="0">
              <a:effectLst/>
              <a:latin typeface="+mj-lt"/>
            </a:endParaRPr>
          </a:p>
          <a:p>
            <a:pPr marL="0" indent="0" algn="just">
              <a:buNone/>
            </a:pPr>
            <a:endParaRPr lang="pt-BR" dirty="0">
              <a:latin typeface="+mj-lt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8B7342E-044A-41B9-867A-9B944B302C82}"/>
              </a:ext>
            </a:extLst>
          </p:cNvPr>
          <p:cNvSpPr txBox="1">
            <a:spLocks/>
          </p:cNvSpPr>
          <p:nvPr/>
        </p:nvSpPr>
        <p:spPr bwMode="auto">
          <a:xfrm>
            <a:off x="-20724" y="2060848"/>
            <a:ext cx="916472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latin typeface="+mj-lt"/>
              </a:rPr>
              <a:t>(     ) </a:t>
            </a:r>
            <a:r>
              <a:rPr lang="pt-BR" dirty="0">
                <a:effectLst/>
                <a:latin typeface="+mj-lt"/>
              </a:rPr>
              <a:t>na Primeira, uso de carvão mineral e </a:t>
            </a:r>
            <a:r>
              <a:rPr lang="pt-BR" dirty="0" err="1">
                <a:effectLst/>
                <a:latin typeface="+mj-lt"/>
              </a:rPr>
              <a:t>indús</a:t>
            </a:r>
            <a:r>
              <a:rPr lang="pt-BR" dirty="0">
                <a:effectLst/>
                <a:latin typeface="+mj-lt"/>
              </a:rPr>
              <a:t>- trias automobilísticas; na Segunda, uso do motor à vapor e linhas de montagem.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 </a:t>
            </a:r>
            <a:r>
              <a:rPr lang="pt-BR" dirty="0">
                <a:effectLst/>
                <a:latin typeface="+mj-lt"/>
              </a:rPr>
              <a:t>na Primeira, uso de máquina à vapor e  indústrias têxteis; na Segunda, uso de motores elétricos e linhas de montagem.</a:t>
            </a:r>
            <a:endParaRPr lang="pt-BR" dirty="0">
              <a:latin typeface="+mj-lt"/>
            </a:endParaRP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</a:t>
            </a:r>
            <a:r>
              <a:rPr lang="pt-BR" dirty="0">
                <a:effectLst/>
                <a:latin typeface="+mj-lt"/>
              </a:rPr>
              <a:t> na Primeira, uso máq. elétricas, indústrias têxteis; na Segunda, uso de motores à carvão mineral e linhas de montagem</a:t>
            </a:r>
          </a:p>
          <a:p>
            <a:pPr marL="0" indent="0" algn="just">
              <a:buFont typeface="Wingdings" panose="05000000000000000000" pitchFamily="2" charset="2"/>
              <a:buNone/>
            </a:pPr>
            <a:endParaRPr lang="pt-BR" dirty="0">
              <a:effectLst/>
              <a:latin typeface="+mj-lt"/>
            </a:endParaRPr>
          </a:p>
          <a:p>
            <a:pPr marL="0" indent="0" algn="just">
              <a:buFont typeface="Wingdings" panose="05000000000000000000" pitchFamily="2" charset="2"/>
              <a:buNone/>
            </a:pPr>
            <a:endParaRPr lang="pt-BR" dirty="0">
              <a:latin typeface="+mj-lt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3707EE23-1107-4DB1-A0FD-5D01BD019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32026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75C514-8A6F-488D-B57B-8D1F39348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92696"/>
            <a:ext cx="8640960" cy="5904655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id="{14AE9BFD-0BB9-49B9-A895-2099C1B89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116632"/>
            <a:ext cx="684272" cy="6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98713-40D3-4A69-A5A9-C7F53B935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3"/>
            <a:ext cx="9107488" cy="1534304"/>
          </a:xfrm>
        </p:spPr>
        <p:txBody>
          <a:bodyPr/>
          <a:lstStyle/>
          <a:p>
            <a:pPr algn="l"/>
            <a:r>
              <a:rPr lang="pt-BR" sz="3200" dirty="0">
                <a:effectLst/>
              </a:rPr>
              <a:t/>
            </a:r>
            <a:br>
              <a:rPr lang="pt-BR" sz="3200" dirty="0">
                <a:effectLst/>
              </a:rPr>
            </a:br>
            <a:r>
              <a:rPr lang="pt-BR" sz="3200" dirty="0">
                <a:effectLst/>
              </a:rPr>
              <a:t>A condição atual de </a:t>
            </a:r>
            <a:r>
              <a:rPr lang="pt-BR" sz="3200" b="1" dirty="0">
                <a:effectLst/>
              </a:rPr>
              <a:t>subdesenvolvimento</a:t>
            </a:r>
            <a:r>
              <a:rPr lang="pt-BR" sz="3200" dirty="0">
                <a:effectLst/>
              </a:rPr>
              <a:t> em alguns países do mundo decorre historicamente:</a:t>
            </a:r>
            <a:r>
              <a:rPr lang="pt-BR" dirty="0"/>
              <a:t/>
            </a:r>
            <a:br>
              <a:rPr lang="pt-BR" dirty="0"/>
            </a:br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E9E41-6681-4AB8-819A-D17CD63AE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784"/>
            <a:ext cx="9252520" cy="4941168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latin typeface="+mj-lt"/>
              </a:rPr>
              <a:t>(     )</a:t>
            </a:r>
            <a:r>
              <a:rPr lang="pt-BR" dirty="0">
                <a:effectLst/>
                <a:latin typeface="+mj-lt"/>
              </a:rPr>
              <a:t> colonialismo mercantilista, que impedia que as colônias desenvolvessem suas próprias indústrias.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 </a:t>
            </a:r>
            <a:r>
              <a:rPr lang="pt-BR" dirty="0">
                <a:effectLst/>
                <a:latin typeface="+mj-lt"/>
              </a:rPr>
              <a:t>colonialismo de povoamento, que estimulava</a:t>
            </a:r>
          </a:p>
          <a:p>
            <a:pPr marL="0" indent="0">
              <a:buNone/>
            </a:pPr>
            <a:r>
              <a:rPr lang="pt-BR" dirty="0">
                <a:effectLst/>
                <a:latin typeface="+mj-lt"/>
              </a:rPr>
              <a:t>a produção industrial das ex-colônias europeias </a:t>
            </a:r>
          </a:p>
          <a:p>
            <a:pPr marL="0" indent="0">
              <a:buNone/>
            </a:pPr>
            <a:r>
              <a:rPr lang="pt-BR" dirty="0">
                <a:latin typeface="+mj-lt"/>
              </a:rPr>
              <a:t>(     )</a:t>
            </a:r>
            <a:r>
              <a:rPr lang="pt-BR" dirty="0">
                <a:effectLst/>
                <a:latin typeface="+mj-lt"/>
              </a:rPr>
              <a:t> das condições naturais das colônias </a:t>
            </a:r>
            <a:r>
              <a:rPr lang="pt-BR" dirty="0" err="1">
                <a:effectLst/>
                <a:latin typeface="+mj-lt"/>
              </a:rPr>
              <a:t>europe</a:t>
            </a:r>
            <a:r>
              <a:rPr lang="pt-BR" dirty="0">
                <a:effectLst/>
                <a:latin typeface="+mj-lt"/>
              </a:rPr>
              <a:t>- ias, que impossibilitavam o seu desenvolvimento industrial.</a:t>
            </a:r>
            <a:endParaRPr lang="pt-BR" dirty="0">
              <a:latin typeface="+mj-lt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ACC20B44-B6F9-4CBC-B383-5CA3D5615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589240"/>
            <a:ext cx="967904" cy="96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1107</TotalTime>
  <Words>247</Words>
  <Application>Microsoft Office PowerPoint</Application>
  <PresentationFormat>Apresentação na tela (4:3)</PresentationFormat>
  <Paragraphs>31</Paragraphs>
  <Slides>11</Slides>
  <Notes>0</Notes>
  <HiddenSlides>0</HiddenSlides>
  <MMClips>10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Verdana</vt:lpstr>
      <vt:lpstr>Wingdings</vt:lpstr>
      <vt:lpstr>Globo</vt:lpstr>
      <vt:lpstr>GEOGRAFIA TELÁRIS  8° Ano    REVISÃO </vt:lpstr>
      <vt:lpstr>Apresentação do PowerPoint</vt:lpstr>
      <vt:lpstr>A modernização da sociedade decorrente da Revolução Industrial representou:  </vt:lpstr>
      <vt:lpstr>Apresentação do PowerPoint</vt:lpstr>
      <vt:lpstr>A modernização da sociedade decorrente da Revolução Industrial representou:  </vt:lpstr>
      <vt:lpstr>Apresentação do PowerPoint</vt:lpstr>
      <vt:lpstr>      São três as fases ou etapas da Revolução Industrial: Primeira, Segunda e Terceira Revolução Industrial. O que caracteriza a primeira e Segunda Revolução Industrial é:      </vt:lpstr>
      <vt:lpstr>Apresentação do PowerPoint</vt:lpstr>
      <vt:lpstr> A condição atual de subdesenvolvimento em alguns países do mundo decorre historicamente:  </vt:lpstr>
      <vt:lpstr> ATIVIDADE DE CASA :   ATIVIDADE DE CASA    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Anselmo</dc:creator>
  <cp:lastModifiedBy>Computador</cp:lastModifiedBy>
  <cp:revision>126</cp:revision>
  <dcterms:created xsi:type="dcterms:W3CDTF">2009-02-25T16:29:40Z</dcterms:created>
  <dcterms:modified xsi:type="dcterms:W3CDTF">2020-05-01T19:37:30Z</dcterms:modified>
</cp:coreProperties>
</file>