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pPr/>
              <a:t>5/5/2020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4251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0038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2773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BR"/>
              <a:t>Clique para editar o título Mestre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31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6028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372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8667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161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a:t>Clique para editar o título Mestre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678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2269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5/5/2020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8625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videos.bol.uo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612CB5B-A13C-40CF-87E0-F98EC79033ED}"/>
              </a:ext>
            </a:extLst>
          </p:cNvPr>
          <p:cNvSpPr/>
          <p:nvPr/>
        </p:nvSpPr>
        <p:spPr>
          <a:xfrm>
            <a:off x="3215680" y="3013501"/>
            <a:ext cx="5220981" cy="830997"/>
          </a:xfrm>
          <a:prstGeom prst="rect">
            <a:avLst/>
          </a:prstGeom>
        </p:spPr>
        <p:txBody>
          <a:bodyPr wrap="none">
            <a:spAutoFit/>
          </a:bodyPr>
          <a:lstStyle/>
          <a:p>
            <a:r>
              <a:rPr lang="pt-BR" sz="4800" dirty="0">
                <a:latin typeface="Arial" panose="020B0604020202020204" pitchFamily="34" charset="0"/>
                <a:cs typeface="Arial" panose="020B0604020202020204" pitchFamily="34" charset="0"/>
              </a:rPr>
              <a:t>A noticia em vídeo</a:t>
            </a:r>
          </a:p>
        </p:txBody>
      </p:sp>
      <p:sp>
        <p:nvSpPr>
          <p:cNvPr id="5" name="Retângulo 4">
            <a:extLst>
              <a:ext uri="{FF2B5EF4-FFF2-40B4-BE49-F238E27FC236}">
                <a16:creationId xmlns:a16="http://schemas.microsoft.com/office/drawing/2014/main" id="{2233B8B9-CD7B-481B-87CF-3EBBBE3758D5}"/>
              </a:ext>
            </a:extLst>
          </p:cNvPr>
          <p:cNvSpPr/>
          <p:nvPr/>
        </p:nvSpPr>
        <p:spPr>
          <a:xfrm>
            <a:off x="4295800" y="1052736"/>
            <a:ext cx="3265638" cy="1015663"/>
          </a:xfrm>
          <a:prstGeom prst="rect">
            <a:avLst/>
          </a:prstGeom>
        </p:spPr>
        <p:txBody>
          <a:bodyPr wrap="none">
            <a:spAutoFit/>
          </a:bodyPr>
          <a:lstStyle/>
          <a:p>
            <a:r>
              <a:rPr lang="pt-BR" sz="6000" dirty="0">
                <a:latin typeface="Arial" panose="020B0604020202020204" pitchFamily="34" charset="0"/>
                <a:cs typeface="Arial" panose="020B0604020202020204" pitchFamily="34" charset="0"/>
              </a:rPr>
              <a:t>Redação</a:t>
            </a:r>
          </a:p>
        </p:txBody>
      </p:sp>
      <p:sp>
        <p:nvSpPr>
          <p:cNvPr id="6" name="Retângulo 5">
            <a:extLst>
              <a:ext uri="{FF2B5EF4-FFF2-40B4-BE49-F238E27FC236}">
                <a16:creationId xmlns:a16="http://schemas.microsoft.com/office/drawing/2014/main" id="{D9CC483B-BCEB-49AF-A647-68025A002D8E}"/>
              </a:ext>
            </a:extLst>
          </p:cNvPr>
          <p:cNvSpPr/>
          <p:nvPr/>
        </p:nvSpPr>
        <p:spPr>
          <a:xfrm>
            <a:off x="7752184" y="5229200"/>
            <a:ext cx="4026936" cy="523220"/>
          </a:xfrm>
          <a:prstGeom prst="rect">
            <a:avLst/>
          </a:prstGeom>
        </p:spPr>
        <p:txBody>
          <a:bodyPr wrap="none">
            <a:spAutoFit/>
          </a:bodyPr>
          <a:lstStyle/>
          <a:p>
            <a:r>
              <a:rPr lang="pt-BR" sz="2800" dirty="0">
                <a:latin typeface="Script MT Bold" panose="03040602040607080904" pitchFamily="66" charset="0"/>
              </a:rPr>
              <a:t>Professora Cláudia Veloso</a:t>
            </a:r>
          </a:p>
        </p:txBody>
      </p:sp>
    </p:spTree>
    <p:extLst>
      <p:ext uri="{BB962C8B-B14F-4D97-AF65-F5344CB8AC3E}">
        <p14:creationId xmlns:p14="http://schemas.microsoft.com/office/powerpoint/2010/main" val="372805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CD082E9-85AB-423D-9A3E-1C0A6A634140}"/>
              </a:ext>
            </a:extLst>
          </p:cNvPr>
          <p:cNvSpPr/>
          <p:nvPr/>
        </p:nvSpPr>
        <p:spPr>
          <a:xfrm>
            <a:off x="911424" y="889844"/>
            <a:ext cx="6624736" cy="4524315"/>
          </a:xfrm>
          <a:prstGeom prst="rect">
            <a:avLst/>
          </a:prstGeom>
        </p:spPr>
        <p:txBody>
          <a:bodyPr wrap="square">
            <a:spAutoFit/>
          </a:bodyPr>
          <a:lstStyle/>
          <a:p>
            <a:pPr algn="just"/>
            <a:r>
              <a:rPr lang="pt-BR" b="1" dirty="0"/>
              <a:t>Âncora (na bancada do jornal): </a:t>
            </a:r>
            <a:r>
              <a:rPr lang="pt-BR" dirty="0"/>
              <a:t>A produção de bicicletas, minha gente, cresceu nos 9 primeiros meses deste ano, quase 600 mil unidades já saíram das linhas de montagem, tudo pra atender uma demanda cada vez maior de pessoas que decidiram optar pelas bikes, especialmente nas grandes cidades.</a:t>
            </a:r>
          </a:p>
          <a:p>
            <a:pPr algn="just"/>
            <a:endParaRPr lang="pt-BR" dirty="0"/>
          </a:p>
          <a:p>
            <a:pPr algn="just"/>
            <a:r>
              <a:rPr lang="pt-BR" b="1" dirty="0"/>
              <a:t>Repórter (em primeiro plano, na rua, com bicicletas ao fundo circulando por uma ciclovia):</a:t>
            </a:r>
          </a:p>
          <a:p>
            <a:pPr algn="just"/>
            <a:r>
              <a:rPr lang="pt-BR" dirty="0"/>
              <a:t>As redes </a:t>
            </a:r>
            <a:r>
              <a:rPr lang="pt-BR" dirty="0" err="1"/>
              <a:t>cicloviárias</a:t>
            </a:r>
            <a:r>
              <a:rPr lang="pt-BR" dirty="0"/>
              <a:t> continuam crescendo no Brasil. Não ter que circular junto com os carros traz</a:t>
            </a:r>
          </a:p>
          <a:p>
            <a:pPr algn="just"/>
            <a:r>
              <a:rPr lang="pt-BR" dirty="0"/>
              <a:t>segurança, a ampliação da malha de pistas exclusivas estimulou o uso da bicicleta. O aumento</a:t>
            </a:r>
          </a:p>
          <a:p>
            <a:pPr algn="just"/>
            <a:r>
              <a:rPr lang="pt-BR" dirty="0"/>
              <a:t>do número de ciclistas mexeu com o mercado das bikes no país. Segundo os fabricantes, a pro- </a:t>
            </a:r>
            <a:r>
              <a:rPr lang="pt-BR" dirty="0" err="1"/>
              <a:t>dução</a:t>
            </a:r>
            <a:r>
              <a:rPr lang="pt-BR" dirty="0"/>
              <a:t> de bicicletas cresceu 16% nos nove primeiros meses do ano em comparação com o mesmo</a:t>
            </a:r>
          </a:p>
          <a:p>
            <a:pPr algn="just"/>
            <a:r>
              <a:rPr lang="pt-BR" dirty="0"/>
              <a:t>período de 2017.</a:t>
            </a:r>
          </a:p>
        </p:txBody>
      </p:sp>
      <p:pic>
        <p:nvPicPr>
          <p:cNvPr id="4" name="Imagem 3">
            <a:extLst>
              <a:ext uri="{FF2B5EF4-FFF2-40B4-BE49-F238E27FC236}">
                <a16:creationId xmlns:a16="http://schemas.microsoft.com/office/drawing/2014/main" id="{C2761053-D878-4557-86E5-70CA8B4226B9}"/>
              </a:ext>
            </a:extLst>
          </p:cNvPr>
          <p:cNvPicPr>
            <a:picLocks noChangeAspect="1"/>
          </p:cNvPicPr>
          <p:nvPr/>
        </p:nvPicPr>
        <p:blipFill>
          <a:blip r:embed="rId2"/>
          <a:stretch>
            <a:fillRect/>
          </a:stretch>
        </p:blipFill>
        <p:spPr>
          <a:xfrm>
            <a:off x="7929645" y="2031759"/>
            <a:ext cx="3359045" cy="2240483"/>
          </a:xfrm>
          <a:prstGeom prst="rect">
            <a:avLst/>
          </a:prstGeom>
        </p:spPr>
      </p:pic>
    </p:spTree>
    <p:extLst>
      <p:ext uri="{BB962C8B-B14F-4D97-AF65-F5344CB8AC3E}">
        <p14:creationId xmlns:p14="http://schemas.microsoft.com/office/powerpoint/2010/main" val="319958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8972E43-B86C-4D0D-86BE-2352B6E56680}"/>
              </a:ext>
            </a:extLst>
          </p:cNvPr>
          <p:cNvSpPr/>
          <p:nvPr/>
        </p:nvSpPr>
        <p:spPr>
          <a:xfrm>
            <a:off x="551384" y="908720"/>
            <a:ext cx="6648400" cy="3170099"/>
          </a:xfrm>
          <a:prstGeom prst="rect">
            <a:avLst/>
          </a:prstGeom>
        </p:spPr>
        <p:txBody>
          <a:bodyPr wrap="square">
            <a:spAutoFit/>
          </a:bodyPr>
          <a:lstStyle/>
          <a:p>
            <a:pPr algn="just"/>
            <a:r>
              <a:rPr lang="pt-BR" sz="2000" b="1" dirty="0">
                <a:latin typeface="Arial" panose="020B0604020202020204" pitchFamily="34" charset="0"/>
                <a:cs typeface="Arial" panose="020B0604020202020204" pitchFamily="34" charset="0"/>
              </a:rPr>
              <a:t>Economista entrevistado</a:t>
            </a:r>
            <a:r>
              <a:rPr lang="pt-BR" sz="2000" dirty="0">
                <a:latin typeface="Arial" panose="020B0604020202020204" pitchFamily="34" charset="0"/>
                <a:cs typeface="Arial" panose="020B0604020202020204" pitchFamily="34" charset="0"/>
              </a:rPr>
              <a:t>: A indústria da bicicleta é uma indústria importante no Brasil, emprega pessoas, é exportadora, ou seja, de uma forma ou de outra contribui com o crescimento</a:t>
            </a:r>
          </a:p>
          <a:p>
            <a:pPr algn="just"/>
            <a:r>
              <a:rPr lang="pt-BR" sz="2000" dirty="0">
                <a:latin typeface="Arial" panose="020B0604020202020204" pitchFamily="34" charset="0"/>
                <a:cs typeface="Arial" panose="020B0604020202020204" pitchFamily="34" charset="0"/>
              </a:rPr>
              <a:t>econômico, então essa expansão na produção neste ano de 2018 é um sinal certamente não apenas da do melhor uso da bicicleta, do maior uso, mas também de uma indústria que retoma a sua produção, que retoma a geração de emprego, a contratação, a compra de bens, ou seja, de componentes, isso é importante.</a:t>
            </a:r>
            <a:endParaRPr lang="pt-BR" dirty="0">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A65A95-3733-4EC5-9821-DF7C4AED1E94}"/>
              </a:ext>
            </a:extLst>
          </p:cNvPr>
          <p:cNvPicPr>
            <a:picLocks noChangeAspect="1"/>
          </p:cNvPicPr>
          <p:nvPr/>
        </p:nvPicPr>
        <p:blipFill>
          <a:blip r:embed="rId2"/>
          <a:stretch>
            <a:fillRect/>
          </a:stretch>
        </p:blipFill>
        <p:spPr>
          <a:xfrm>
            <a:off x="7752184" y="1052736"/>
            <a:ext cx="3511317" cy="1975914"/>
          </a:xfrm>
          <a:prstGeom prst="rect">
            <a:avLst/>
          </a:prstGeom>
        </p:spPr>
      </p:pic>
    </p:spTree>
    <p:extLst>
      <p:ext uri="{BB962C8B-B14F-4D97-AF65-F5344CB8AC3E}">
        <p14:creationId xmlns:p14="http://schemas.microsoft.com/office/powerpoint/2010/main" val="86190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4D00811-63DE-43CB-9F24-00171B240287}"/>
              </a:ext>
            </a:extLst>
          </p:cNvPr>
          <p:cNvSpPr/>
          <p:nvPr/>
        </p:nvSpPr>
        <p:spPr>
          <a:xfrm>
            <a:off x="623392" y="1305342"/>
            <a:ext cx="6336704" cy="3785652"/>
          </a:xfrm>
          <a:prstGeom prst="rect">
            <a:avLst/>
          </a:prstGeom>
        </p:spPr>
        <p:txBody>
          <a:bodyPr wrap="square">
            <a:spAutoFit/>
          </a:bodyPr>
          <a:lstStyle/>
          <a:p>
            <a:pPr algn="just"/>
            <a:r>
              <a:rPr lang="pt-BR" sz="2000" b="1" dirty="0">
                <a:latin typeface="Arial" panose="020B0604020202020204" pitchFamily="34" charset="0"/>
                <a:cs typeface="Arial" panose="020B0604020202020204" pitchFamily="34" charset="0"/>
              </a:rPr>
              <a:t>Repórter</a:t>
            </a:r>
            <a:r>
              <a:rPr lang="pt-BR" sz="20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apenas narrando, com imagens de uma loja de bicicletas)</a:t>
            </a:r>
            <a:r>
              <a:rPr lang="pt-BR" sz="2000" dirty="0">
                <a:latin typeface="Arial" panose="020B0604020202020204" pitchFamily="34" charset="0"/>
                <a:cs typeface="Arial" panose="020B0604020202020204" pitchFamily="34" charset="0"/>
              </a:rPr>
              <a:t>: O movimento das lojas</a:t>
            </a:r>
          </a:p>
          <a:p>
            <a:pPr algn="just"/>
            <a:r>
              <a:rPr lang="pt-BR" sz="2000" dirty="0">
                <a:latin typeface="Arial" panose="020B0604020202020204" pitchFamily="34" charset="0"/>
                <a:cs typeface="Arial" panose="020B0604020202020204" pitchFamily="34" charset="0"/>
              </a:rPr>
              <a:t>especializadas confirma o crescimento do setor.</a:t>
            </a:r>
          </a:p>
          <a:p>
            <a:pPr algn="just"/>
            <a:r>
              <a:rPr lang="pt-BR" sz="2000" b="1" dirty="0">
                <a:latin typeface="Arial" panose="020B0604020202020204" pitchFamily="34" charset="0"/>
                <a:cs typeface="Arial" panose="020B0604020202020204" pitchFamily="34" charset="0"/>
              </a:rPr>
              <a:t>Consumidor 1 entrevistado</a:t>
            </a:r>
            <a:r>
              <a:rPr lang="pt-BR" sz="2000" dirty="0">
                <a:latin typeface="Arial" panose="020B0604020202020204" pitchFamily="34" charset="0"/>
                <a:cs typeface="Arial" panose="020B0604020202020204" pitchFamily="34" charset="0"/>
              </a:rPr>
              <a:t>: É uma questão da mobilidade, mesmo, principalmente, porque o paulistano acho que já cansou do trânsito.</a:t>
            </a:r>
          </a:p>
          <a:p>
            <a:pPr algn="just"/>
            <a:r>
              <a:rPr lang="pt-BR" sz="2000" b="1" dirty="0">
                <a:latin typeface="Arial" panose="020B0604020202020204" pitchFamily="34" charset="0"/>
                <a:cs typeface="Arial" panose="020B0604020202020204" pitchFamily="34" charset="0"/>
              </a:rPr>
              <a:t>Repórter</a:t>
            </a:r>
            <a:r>
              <a:rPr lang="pt-BR" sz="2000" dirty="0">
                <a:latin typeface="Arial" panose="020B0604020202020204" pitchFamily="34" charset="0"/>
                <a:cs typeface="Arial" panose="020B0604020202020204" pitchFamily="34" charset="0"/>
              </a:rPr>
              <a:t>: Quais são os ganhos de andar de bicicleta?</a:t>
            </a:r>
          </a:p>
          <a:p>
            <a:pPr algn="just"/>
            <a:r>
              <a:rPr lang="pt-BR" sz="2000" b="1" dirty="0">
                <a:latin typeface="Arial" panose="020B0604020202020204" pitchFamily="34" charset="0"/>
                <a:cs typeface="Arial" panose="020B0604020202020204" pitchFamily="34" charset="0"/>
              </a:rPr>
              <a:t>Consumidor 2 entrevistado</a:t>
            </a:r>
            <a:r>
              <a:rPr lang="pt-BR" sz="2000" dirty="0">
                <a:latin typeface="Arial" panose="020B0604020202020204" pitchFamily="34" charset="0"/>
                <a:cs typeface="Arial" panose="020B0604020202020204" pitchFamily="34" charset="0"/>
              </a:rPr>
              <a:t>: Saúde, higiene mental e velocidade na locomoção. E qualidade de vida, né?</a:t>
            </a:r>
          </a:p>
          <a:p>
            <a:pPr algn="just"/>
            <a:r>
              <a:rPr lang="pt-BR" sz="2000" b="1" dirty="0">
                <a:latin typeface="Arial" panose="020B0604020202020204" pitchFamily="34" charset="0"/>
                <a:cs typeface="Arial" panose="020B0604020202020204" pitchFamily="34" charset="0"/>
              </a:rPr>
              <a:t>Ciclista entrevistado: </a:t>
            </a:r>
            <a:r>
              <a:rPr lang="pt-BR" sz="2000" dirty="0">
                <a:latin typeface="Arial" panose="020B0604020202020204" pitchFamily="34" charset="0"/>
                <a:cs typeface="Arial" panose="020B0604020202020204" pitchFamily="34" charset="0"/>
              </a:rPr>
              <a:t>Durante a semana a gente vê bastante pessoas aí percorrendo a ciclofaixa, indo trabalhar, então isso é legal.</a:t>
            </a:r>
          </a:p>
        </p:txBody>
      </p:sp>
      <p:pic>
        <p:nvPicPr>
          <p:cNvPr id="3" name="Imagem 2">
            <a:extLst>
              <a:ext uri="{FF2B5EF4-FFF2-40B4-BE49-F238E27FC236}">
                <a16:creationId xmlns:a16="http://schemas.microsoft.com/office/drawing/2014/main" id="{33AD17FE-EC14-4FD2-B0B6-B47F3D17E318}"/>
              </a:ext>
            </a:extLst>
          </p:cNvPr>
          <p:cNvPicPr>
            <a:picLocks noChangeAspect="1"/>
          </p:cNvPicPr>
          <p:nvPr/>
        </p:nvPicPr>
        <p:blipFill>
          <a:blip r:embed="rId2"/>
          <a:stretch>
            <a:fillRect/>
          </a:stretch>
        </p:blipFill>
        <p:spPr>
          <a:xfrm>
            <a:off x="6961594" y="1305342"/>
            <a:ext cx="4607014" cy="3414990"/>
          </a:xfrm>
          <a:prstGeom prst="rect">
            <a:avLst/>
          </a:prstGeom>
        </p:spPr>
      </p:pic>
    </p:spTree>
    <p:extLst>
      <p:ext uri="{BB962C8B-B14F-4D97-AF65-F5344CB8AC3E}">
        <p14:creationId xmlns:p14="http://schemas.microsoft.com/office/powerpoint/2010/main" val="170703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C9CA137-7012-40A3-9A52-FCFA1CEBC10A}"/>
              </a:ext>
            </a:extLst>
          </p:cNvPr>
          <p:cNvSpPr/>
          <p:nvPr/>
        </p:nvSpPr>
        <p:spPr>
          <a:xfrm>
            <a:off x="1670942" y="1772816"/>
            <a:ext cx="8850115" cy="461665"/>
          </a:xfrm>
          <a:prstGeom prst="rect">
            <a:avLst/>
          </a:prstGeom>
        </p:spPr>
        <p:txBody>
          <a:bodyPr wrap="none">
            <a:spAutoFit/>
          </a:bodyPr>
          <a:lstStyle/>
          <a:p>
            <a:pPr algn="just"/>
            <a:r>
              <a:rPr lang="pt-BR" sz="2400" b="1" dirty="0">
                <a:latin typeface="Arial" panose="020B0604020202020204" pitchFamily="34" charset="0"/>
                <a:cs typeface="Arial" panose="020B0604020202020204" pitchFamily="34" charset="0"/>
              </a:rPr>
              <a:t>Tarefa de casa: Livro Redação páginas 65 a 68 (Proposta 1)</a:t>
            </a:r>
          </a:p>
        </p:txBody>
      </p:sp>
      <p:sp>
        <p:nvSpPr>
          <p:cNvPr id="3" name="Retângulo 2">
            <a:extLst>
              <a:ext uri="{FF2B5EF4-FFF2-40B4-BE49-F238E27FC236}">
                <a16:creationId xmlns:a16="http://schemas.microsoft.com/office/drawing/2014/main" id="{2F8B380B-E6D6-452A-A6CA-267A54847D43}"/>
              </a:ext>
            </a:extLst>
          </p:cNvPr>
          <p:cNvSpPr/>
          <p:nvPr/>
        </p:nvSpPr>
        <p:spPr>
          <a:xfrm>
            <a:off x="1847528" y="2413338"/>
            <a:ext cx="7309724" cy="1754326"/>
          </a:xfrm>
          <a:prstGeom prst="rect">
            <a:avLst/>
          </a:prstGeom>
        </p:spPr>
        <p:txBody>
          <a:bodyPr wrap="square">
            <a:spAutoFit/>
          </a:bodyPr>
          <a:lstStyle/>
          <a:p>
            <a:r>
              <a:rPr lang="pt-BR" dirty="0"/>
              <a:t>A notícia em vídeo</a:t>
            </a:r>
          </a:p>
          <a:p>
            <a:r>
              <a:rPr lang="pt-BR" dirty="0"/>
              <a:t>Você vai ler, agora, uma transcrição de uma notícia em vídeo que veicula o mesmo fato abordado pelas notícias já estudadas neste capítulo. Se tiver oportunidade, você também pode vê-la pela Internet, no endereço </a:t>
            </a:r>
            <a:r>
              <a:rPr lang="pt-BR" dirty="0">
                <a:hlinkClick r:id="rId2"/>
              </a:rPr>
              <a:t>https://videos.bol.uol</a:t>
            </a:r>
            <a:r>
              <a:rPr lang="pt-BR" dirty="0"/>
              <a:t>. com.br/</a:t>
            </a:r>
            <a:r>
              <a:rPr lang="pt-BR" dirty="0" err="1"/>
              <a:t>video</a:t>
            </a:r>
            <a:r>
              <a:rPr lang="pt-BR" dirty="0"/>
              <a:t>/producao-de-bicicletas-cresce-16-de-janeiro- a-setembro-04020C1C386AD4A96326.</a:t>
            </a:r>
          </a:p>
        </p:txBody>
      </p:sp>
    </p:spTree>
    <p:extLst>
      <p:ext uri="{BB962C8B-B14F-4D97-AF65-F5344CB8AC3E}">
        <p14:creationId xmlns:p14="http://schemas.microsoft.com/office/powerpoint/2010/main" val="2737899296"/>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31</TotalTime>
  <Words>429</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vt:i4>
      </vt:variant>
    </vt:vector>
  </HeadingPairs>
  <TitlesOfParts>
    <vt:vector size="9" baseType="lpstr">
      <vt:lpstr>Arial</vt:lpstr>
      <vt:lpstr>Corbel</vt:lpstr>
      <vt:lpstr>Script MT Bold</vt:lpstr>
      <vt:lpstr>Base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Amoz Inacio Oliveira</dc:creator>
  <cp:lastModifiedBy>Academos</cp:lastModifiedBy>
  <cp:revision>5</cp:revision>
  <dcterms:created xsi:type="dcterms:W3CDTF">2020-05-05T12:56:13Z</dcterms:created>
  <dcterms:modified xsi:type="dcterms:W3CDTF">2020-05-05T19:22:13Z</dcterms:modified>
</cp:coreProperties>
</file>